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3"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C124F5-85C8-41EE-9658-0C419CCE43FC}"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F6DA9-FC8F-4CF2-BCFF-208B401A762C}" type="slidenum">
              <a:rPr lang="en-US" smtClean="0"/>
              <a:t>‹#›</a:t>
            </a:fld>
            <a:endParaRPr lang="en-US"/>
          </a:p>
        </p:txBody>
      </p:sp>
    </p:spTree>
    <p:extLst>
      <p:ext uri="{BB962C8B-B14F-4D97-AF65-F5344CB8AC3E}">
        <p14:creationId xmlns:p14="http://schemas.microsoft.com/office/powerpoint/2010/main" val="3846921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124F5-85C8-41EE-9658-0C419CCE43FC}"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F6DA9-FC8F-4CF2-BCFF-208B401A762C}" type="slidenum">
              <a:rPr lang="en-US" smtClean="0"/>
              <a:t>‹#›</a:t>
            </a:fld>
            <a:endParaRPr lang="en-US"/>
          </a:p>
        </p:txBody>
      </p:sp>
    </p:spTree>
    <p:extLst>
      <p:ext uri="{BB962C8B-B14F-4D97-AF65-F5344CB8AC3E}">
        <p14:creationId xmlns:p14="http://schemas.microsoft.com/office/powerpoint/2010/main" val="307660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124F5-85C8-41EE-9658-0C419CCE43FC}"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F6DA9-FC8F-4CF2-BCFF-208B401A762C}" type="slidenum">
              <a:rPr lang="en-US" smtClean="0"/>
              <a:t>‹#›</a:t>
            </a:fld>
            <a:endParaRPr lang="en-US"/>
          </a:p>
        </p:txBody>
      </p:sp>
    </p:spTree>
    <p:extLst>
      <p:ext uri="{BB962C8B-B14F-4D97-AF65-F5344CB8AC3E}">
        <p14:creationId xmlns:p14="http://schemas.microsoft.com/office/powerpoint/2010/main" val="594870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124F5-85C8-41EE-9658-0C419CCE43FC}"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F6DA9-FC8F-4CF2-BCFF-208B401A762C}" type="slidenum">
              <a:rPr lang="en-US" smtClean="0"/>
              <a:t>‹#›</a:t>
            </a:fld>
            <a:endParaRPr lang="en-US"/>
          </a:p>
        </p:txBody>
      </p:sp>
    </p:spTree>
    <p:extLst>
      <p:ext uri="{BB962C8B-B14F-4D97-AF65-F5344CB8AC3E}">
        <p14:creationId xmlns:p14="http://schemas.microsoft.com/office/powerpoint/2010/main" val="1242430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C124F5-85C8-41EE-9658-0C419CCE43FC}"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F6DA9-FC8F-4CF2-BCFF-208B401A762C}" type="slidenum">
              <a:rPr lang="en-US" smtClean="0"/>
              <a:t>‹#›</a:t>
            </a:fld>
            <a:endParaRPr lang="en-US"/>
          </a:p>
        </p:txBody>
      </p:sp>
    </p:spTree>
    <p:extLst>
      <p:ext uri="{BB962C8B-B14F-4D97-AF65-F5344CB8AC3E}">
        <p14:creationId xmlns:p14="http://schemas.microsoft.com/office/powerpoint/2010/main" val="1599599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C124F5-85C8-41EE-9658-0C419CCE43FC}"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F6DA9-FC8F-4CF2-BCFF-208B401A762C}" type="slidenum">
              <a:rPr lang="en-US" smtClean="0"/>
              <a:t>‹#›</a:t>
            </a:fld>
            <a:endParaRPr lang="en-US"/>
          </a:p>
        </p:txBody>
      </p:sp>
    </p:spTree>
    <p:extLst>
      <p:ext uri="{BB962C8B-B14F-4D97-AF65-F5344CB8AC3E}">
        <p14:creationId xmlns:p14="http://schemas.microsoft.com/office/powerpoint/2010/main" val="2755417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C124F5-85C8-41EE-9658-0C419CCE43FC}"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AF6DA9-FC8F-4CF2-BCFF-208B401A762C}" type="slidenum">
              <a:rPr lang="en-US" smtClean="0"/>
              <a:t>‹#›</a:t>
            </a:fld>
            <a:endParaRPr lang="en-US"/>
          </a:p>
        </p:txBody>
      </p:sp>
    </p:spTree>
    <p:extLst>
      <p:ext uri="{BB962C8B-B14F-4D97-AF65-F5344CB8AC3E}">
        <p14:creationId xmlns:p14="http://schemas.microsoft.com/office/powerpoint/2010/main" val="1346436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C124F5-85C8-41EE-9658-0C419CCE43FC}"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AF6DA9-FC8F-4CF2-BCFF-208B401A762C}" type="slidenum">
              <a:rPr lang="en-US" smtClean="0"/>
              <a:t>‹#›</a:t>
            </a:fld>
            <a:endParaRPr lang="en-US"/>
          </a:p>
        </p:txBody>
      </p:sp>
    </p:spTree>
    <p:extLst>
      <p:ext uri="{BB962C8B-B14F-4D97-AF65-F5344CB8AC3E}">
        <p14:creationId xmlns:p14="http://schemas.microsoft.com/office/powerpoint/2010/main" val="383668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124F5-85C8-41EE-9658-0C419CCE43FC}" type="datetimeFigureOut">
              <a:rPr lang="en-US" smtClean="0"/>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AF6DA9-FC8F-4CF2-BCFF-208B401A762C}" type="slidenum">
              <a:rPr lang="en-US" smtClean="0"/>
              <a:t>‹#›</a:t>
            </a:fld>
            <a:endParaRPr lang="en-US"/>
          </a:p>
        </p:txBody>
      </p:sp>
    </p:spTree>
    <p:extLst>
      <p:ext uri="{BB962C8B-B14F-4D97-AF65-F5344CB8AC3E}">
        <p14:creationId xmlns:p14="http://schemas.microsoft.com/office/powerpoint/2010/main" val="1118610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C124F5-85C8-41EE-9658-0C419CCE43FC}"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F6DA9-FC8F-4CF2-BCFF-208B401A762C}" type="slidenum">
              <a:rPr lang="en-US" smtClean="0"/>
              <a:t>‹#›</a:t>
            </a:fld>
            <a:endParaRPr lang="en-US"/>
          </a:p>
        </p:txBody>
      </p:sp>
    </p:spTree>
    <p:extLst>
      <p:ext uri="{BB962C8B-B14F-4D97-AF65-F5344CB8AC3E}">
        <p14:creationId xmlns:p14="http://schemas.microsoft.com/office/powerpoint/2010/main" val="207563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C124F5-85C8-41EE-9658-0C419CCE43FC}"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F6DA9-FC8F-4CF2-BCFF-208B401A762C}" type="slidenum">
              <a:rPr lang="en-US" smtClean="0"/>
              <a:t>‹#›</a:t>
            </a:fld>
            <a:endParaRPr lang="en-US"/>
          </a:p>
        </p:txBody>
      </p:sp>
    </p:spTree>
    <p:extLst>
      <p:ext uri="{BB962C8B-B14F-4D97-AF65-F5344CB8AC3E}">
        <p14:creationId xmlns:p14="http://schemas.microsoft.com/office/powerpoint/2010/main" val="2488269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124F5-85C8-41EE-9658-0C419CCE43FC}" type="datetimeFigureOut">
              <a:rPr lang="en-US" smtClean="0"/>
              <a:t>5/9/2020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F6DA9-FC8F-4CF2-BCFF-208B401A762C}" type="slidenum">
              <a:rPr lang="en-US" smtClean="0"/>
              <a:t>‹#›</a:t>
            </a:fld>
            <a:endParaRPr lang="en-US"/>
          </a:p>
        </p:txBody>
      </p:sp>
    </p:spTree>
    <p:extLst>
      <p:ext uri="{BB962C8B-B14F-4D97-AF65-F5344CB8AC3E}">
        <p14:creationId xmlns:p14="http://schemas.microsoft.com/office/powerpoint/2010/main" val="1249160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14600"/>
            <a:ext cx="6400800" cy="1066800"/>
          </a:xfrm>
        </p:spPr>
        <p:txBody>
          <a:bodyPr/>
          <a:lstStyle/>
          <a:p>
            <a:r>
              <a:rPr lang="en-US" b="1" i="1" dirty="0" smtClean="0">
                <a:solidFill>
                  <a:schemeClr val="tx1"/>
                </a:solidFill>
                <a:effectLst/>
                <a:latin typeface="Times New Roman"/>
                <a:ea typeface="Times New Roman"/>
              </a:rPr>
              <a:t>Role of Social Group Worker</a:t>
            </a:r>
            <a:endParaRPr lang="en-US" dirty="0">
              <a:solidFill>
                <a:schemeClr val="tx1"/>
              </a:solidFill>
            </a:endParaRPr>
          </a:p>
        </p:txBody>
      </p:sp>
    </p:spTree>
    <p:extLst>
      <p:ext uri="{BB962C8B-B14F-4D97-AF65-F5344CB8AC3E}">
        <p14:creationId xmlns:p14="http://schemas.microsoft.com/office/powerpoint/2010/main" val="2724287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b="1" dirty="0">
                <a:latin typeface="Times New Roman"/>
                <a:ea typeface="Times New Roman"/>
              </a:rPr>
              <a:t/>
            </a:r>
            <a:br>
              <a:rPr lang="en-US" b="1" dirty="0">
                <a:latin typeface="Times New Roman"/>
                <a:ea typeface="Times New Roman"/>
              </a:rPr>
            </a:br>
            <a:endParaRPr lang="en-US" sz="3100" dirty="0"/>
          </a:p>
        </p:txBody>
      </p:sp>
      <p:sp>
        <p:nvSpPr>
          <p:cNvPr id="3" name="Content Placeholder 2"/>
          <p:cNvSpPr>
            <a:spLocks noGrp="1"/>
          </p:cNvSpPr>
          <p:nvPr>
            <p:ph idx="1"/>
          </p:nvPr>
        </p:nvSpPr>
        <p:spPr>
          <a:xfrm>
            <a:off x="457200" y="381000"/>
            <a:ext cx="8229600" cy="6248401"/>
          </a:xfrm>
        </p:spPr>
        <p:txBody>
          <a:bodyPr>
            <a:normAutofit fontScale="92500"/>
          </a:bodyPr>
          <a:lstStyle/>
          <a:p>
            <a:pPr marL="0" marR="0" indent="0" algn="just">
              <a:lnSpc>
                <a:spcPct val="150000"/>
              </a:lnSpc>
              <a:spcBef>
                <a:spcPts val="0"/>
              </a:spcBef>
              <a:spcAft>
                <a:spcPts val="0"/>
              </a:spcAft>
              <a:buNone/>
            </a:pPr>
            <a:r>
              <a:rPr lang="en-US" sz="3000" b="1" dirty="0" smtClean="0">
                <a:latin typeface="Times New Roman" pitchFamily="18" charset="0"/>
                <a:ea typeface="Times New Roman"/>
                <a:cs typeface="Times New Roman" pitchFamily="18" charset="0"/>
              </a:rPr>
              <a:t>1.Enabler </a:t>
            </a:r>
          </a:p>
          <a:p>
            <a:pPr marL="0" marR="0" indent="0" algn="just">
              <a:lnSpc>
                <a:spcPct val="150000"/>
              </a:lnSpc>
              <a:spcBef>
                <a:spcPts val="0"/>
              </a:spcBef>
              <a:spcAft>
                <a:spcPts val="0"/>
              </a:spcAft>
              <a:buNone/>
            </a:pPr>
            <a:r>
              <a:rPr lang="en-US" sz="2200" dirty="0" smtClean="0">
                <a:effectLst/>
                <a:latin typeface="Times New Roman"/>
                <a:ea typeface="Times New Roman"/>
              </a:rPr>
              <a:t>As enabler </a:t>
            </a:r>
            <a:r>
              <a:rPr lang="en-US" sz="2200" b="1" dirty="0" smtClean="0">
                <a:effectLst/>
                <a:latin typeface="Times New Roman"/>
                <a:ea typeface="Times New Roman"/>
              </a:rPr>
              <a:t>a group worker helps the group to become capable of coping with situations or transitional stress</a:t>
            </a:r>
            <a:r>
              <a:rPr lang="en-US" sz="2200" dirty="0" smtClean="0">
                <a:effectLst/>
                <a:latin typeface="Times New Roman"/>
                <a:ea typeface="Times New Roman"/>
              </a:rPr>
              <a:t>. In this role, he/she conveys hope, reduces resistance, and recognizes and manages feelings of the group members. He/she also helps them in identifying and supporting personal strengths and assets.</a:t>
            </a:r>
            <a:r>
              <a:rPr lang="en-US" sz="2200" b="1" dirty="0">
                <a:solidFill>
                  <a:prstClr val="black"/>
                </a:solidFill>
                <a:latin typeface="Times New Roman"/>
                <a:ea typeface="Times New Roman"/>
                <a:cs typeface="+mj-cs"/>
              </a:rPr>
              <a:t> </a:t>
            </a:r>
            <a:endParaRPr lang="en-US" sz="2200" b="1" dirty="0" smtClean="0">
              <a:solidFill>
                <a:prstClr val="black"/>
              </a:solidFill>
              <a:latin typeface="Times New Roman"/>
              <a:ea typeface="Times New Roman"/>
              <a:cs typeface="+mj-cs"/>
            </a:endParaRPr>
          </a:p>
          <a:p>
            <a:pPr marL="0" marR="0" indent="0" algn="just">
              <a:lnSpc>
                <a:spcPct val="150000"/>
              </a:lnSpc>
              <a:spcBef>
                <a:spcPts val="0"/>
              </a:spcBef>
              <a:spcAft>
                <a:spcPts val="0"/>
              </a:spcAft>
              <a:buNone/>
            </a:pPr>
            <a:r>
              <a:rPr lang="en-US" sz="3000" b="1" dirty="0" smtClean="0">
                <a:solidFill>
                  <a:prstClr val="black"/>
                </a:solidFill>
                <a:latin typeface="Times New Roman"/>
                <a:ea typeface="Times New Roman"/>
                <a:cs typeface="+mj-cs"/>
              </a:rPr>
              <a:t>2.Integrator/Coordinator</a:t>
            </a:r>
            <a:endParaRPr lang="en-US" sz="3000" dirty="0" smtClean="0">
              <a:effectLst/>
              <a:latin typeface="Times New Roman"/>
              <a:ea typeface="Times New Roman"/>
            </a:endParaRPr>
          </a:p>
          <a:p>
            <a:pPr marL="0" lvl="0" indent="0" algn="just">
              <a:lnSpc>
                <a:spcPct val="150000"/>
              </a:lnSpc>
              <a:spcBef>
                <a:spcPts val="0"/>
              </a:spcBef>
              <a:buNone/>
            </a:pPr>
            <a:r>
              <a:rPr lang="en-US" sz="2200" dirty="0">
                <a:solidFill>
                  <a:prstClr val="black"/>
                </a:solidFill>
                <a:latin typeface="Times New Roman"/>
                <a:ea typeface="Times New Roman"/>
              </a:rPr>
              <a:t>Integration is the process of bringing together various parts of the group to form a unified whole. While </a:t>
            </a:r>
            <a:r>
              <a:rPr lang="en-US" sz="2200" b="1" dirty="0">
                <a:solidFill>
                  <a:prstClr val="black"/>
                </a:solidFill>
                <a:latin typeface="Times New Roman"/>
                <a:ea typeface="Times New Roman"/>
              </a:rPr>
              <a:t>coordination involves bringing components together in some kind of organized manner</a:t>
            </a:r>
            <a:r>
              <a:rPr lang="en-US" sz="2200" dirty="0">
                <a:solidFill>
                  <a:prstClr val="black"/>
                </a:solidFill>
                <a:latin typeface="Times New Roman"/>
                <a:ea typeface="Times New Roman"/>
              </a:rPr>
              <a:t>. So, as coordinator, a group worker functions in many ways ranging from advocacy and identification of coordination opportunities to provision of technical assistance. </a:t>
            </a:r>
          </a:p>
          <a:p>
            <a:pPr marL="0" marR="0" indent="0" algn="just">
              <a:lnSpc>
                <a:spcPct val="150000"/>
              </a:lnSpc>
              <a:spcBef>
                <a:spcPts val="0"/>
              </a:spcBef>
              <a:spcAft>
                <a:spcPts val="0"/>
              </a:spcAft>
              <a:buNone/>
            </a:pPr>
            <a:endParaRPr lang="en-US" sz="2000" dirty="0">
              <a:effectLst/>
              <a:latin typeface="Times New Roman"/>
              <a:ea typeface="Times New Roman"/>
            </a:endParaRPr>
          </a:p>
        </p:txBody>
      </p:sp>
    </p:spTree>
    <p:extLst>
      <p:ext uri="{BB962C8B-B14F-4D97-AF65-F5344CB8AC3E}">
        <p14:creationId xmlns:p14="http://schemas.microsoft.com/office/powerpoint/2010/main" val="3178495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pPr marL="0" indent="0" algn="just">
              <a:lnSpc>
                <a:spcPct val="150000"/>
              </a:lnSpc>
              <a:spcBef>
                <a:spcPts val="0"/>
              </a:spcBef>
              <a:buNone/>
              <a:tabLst>
                <a:tab pos="1352550" algn="l"/>
              </a:tabLst>
            </a:pPr>
            <a:r>
              <a:rPr lang="en-US" sz="2800" b="1" dirty="0">
                <a:latin typeface="Times New Roman"/>
                <a:ea typeface="Times New Roman"/>
              </a:rPr>
              <a:t>3.Manager</a:t>
            </a:r>
            <a:endParaRPr lang="en-US" sz="2800" dirty="0"/>
          </a:p>
          <a:p>
            <a:pPr marL="0" lvl="0" indent="0" algn="just">
              <a:lnSpc>
                <a:spcPct val="150000"/>
              </a:lnSpc>
              <a:spcBef>
                <a:spcPts val="0"/>
              </a:spcBef>
              <a:buNone/>
            </a:pPr>
            <a:r>
              <a:rPr lang="en-US" sz="2200" dirty="0" smtClean="0">
                <a:effectLst/>
                <a:latin typeface="Times New Roman"/>
                <a:ea typeface="Times New Roman"/>
              </a:rPr>
              <a:t>This role involves some level of responsibility for a social agency to determine organizational goals. </a:t>
            </a:r>
            <a:r>
              <a:rPr lang="en-US" sz="2200" dirty="0">
                <a:latin typeface="Times New Roman"/>
                <a:ea typeface="Times New Roman"/>
              </a:rPr>
              <a:t>G</a:t>
            </a:r>
            <a:r>
              <a:rPr lang="en-US" sz="2200" dirty="0" smtClean="0">
                <a:latin typeface="Times New Roman"/>
                <a:ea typeface="Times New Roman"/>
              </a:rPr>
              <a:t>roup worker </a:t>
            </a:r>
            <a:r>
              <a:rPr lang="en-US" sz="2200" dirty="0" smtClean="0">
                <a:effectLst/>
                <a:latin typeface="Times New Roman"/>
                <a:ea typeface="Times New Roman"/>
              </a:rPr>
              <a:t>coordinates activities toward the achievement of goals; and monitors, assess and makes necessary changes in processes and structure to improve effectiveness and efficiency of group. </a:t>
            </a:r>
            <a:r>
              <a:rPr lang="en-US" sz="4000" dirty="0">
                <a:solidFill>
                  <a:prstClr val="black"/>
                </a:solidFill>
                <a:latin typeface="Times New Roman"/>
                <a:ea typeface="Times New Roman"/>
                <a:cs typeface="+mj-cs"/>
              </a:rPr>
              <a:t/>
            </a:r>
            <a:br>
              <a:rPr lang="en-US" sz="4000" dirty="0">
                <a:solidFill>
                  <a:prstClr val="black"/>
                </a:solidFill>
                <a:latin typeface="Times New Roman"/>
                <a:ea typeface="Times New Roman"/>
                <a:cs typeface="+mj-cs"/>
              </a:rPr>
            </a:br>
            <a:r>
              <a:rPr lang="en-US" sz="3000" b="1" dirty="0" smtClean="0">
                <a:solidFill>
                  <a:prstClr val="black"/>
                </a:solidFill>
                <a:latin typeface="Times New Roman"/>
                <a:ea typeface="Times New Roman"/>
                <a:cs typeface="+mj-cs"/>
              </a:rPr>
              <a:t>4.</a:t>
            </a:r>
            <a:r>
              <a:rPr lang="en-US" sz="3000" b="1" dirty="0" smtClean="0">
                <a:solidFill>
                  <a:prstClr val="black"/>
                </a:solidFill>
                <a:latin typeface="Times New Roman" pitchFamily="18" charset="0"/>
                <a:ea typeface="Times New Roman"/>
                <a:cs typeface="Times New Roman" pitchFamily="18" charset="0"/>
              </a:rPr>
              <a:t>Educator</a:t>
            </a:r>
          </a:p>
          <a:p>
            <a:pPr marL="0" lvl="0" indent="0" algn="just">
              <a:lnSpc>
                <a:spcPct val="150000"/>
              </a:lnSpc>
              <a:spcBef>
                <a:spcPts val="0"/>
              </a:spcBef>
              <a:buNone/>
            </a:pPr>
            <a:r>
              <a:rPr lang="en-US" sz="2200" dirty="0" smtClean="0">
                <a:solidFill>
                  <a:prstClr val="black"/>
                </a:solidFill>
                <a:latin typeface="Times New Roman" pitchFamily="18" charset="0"/>
                <a:ea typeface="Times New Roman"/>
                <a:cs typeface="Times New Roman" pitchFamily="18" charset="0"/>
              </a:rPr>
              <a:t>The </a:t>
            </a:r>
            <a:r>
              <a:rPr lang="en-US" sz="2200" dirty="0">
                <a:solidFill>
                  <a:prstClr val="black"/>
                </a:solidFill>
                <a:latin typeface="Times New Roman" pitchFamily="18" charset="0"/>
                <a:ea typeface="Times New Roman"/>
                <a:cs typeface="Times New Roman" pitchFamily="18" charset="0"/>
              </a:rPr>
              <a:t>educator </a:t>
            </a:r>
            <a:r>
              <a:rPr lang="en-US" sz="2200" b="1" dirty="0">
                <a:solidFill>
                  <a:prstClr val="black"/>
                </a:solidFill>
                <a:latin typeface="Times New Roman" pitchFamily="18" charset="0"/>
                <a:ea typeface="Times New Roman"/>
                <a:cs typeface="Times New Roman" pitchFamily="18" charset="0"/>
              </a:rPr>
              <a:t>role involves giving information and teaching skills to the group members</a:t>
            </a:r>
            <a:r>
              <a:rPr lang="en-US" sz="2200" dirty="0">
                <a:solidFill>
                  <a:prstClr val="black"/>
                </a:solidFill>
                <a:latin typeface="Times New Roman" pitchFamily="18" charset="0"/>
                <a:ea typeface="Times New Roman"/>
                <a:cs typeface="Times New Roman" pitchFamily="18" charset="0"/>
              </a:rPr>
              <a:t>. However, for being an effective educator, the group worker must be knowledgeable as well as a good communicator so that the information may be clearly conveyed to and understood by the group members</a:t>
            </a:r>
            <a:r>
              <a:rPr lang="en-US" sz="2000" dirty="0">
                <a:solidFill>
                  <a:prstClr val="black"/>
                </a:solidFill>
                <a:latin typeface="Times New Roman" pitchFamily="18" charset="0"/>
                <a:ea typeface="Times New Roman"/>
                <a:cs typeface="Times New Roman" pitchFamily="18" charset="0"/>
              </a:rPr>
              <a:t>. </a:t>
            </a:r>
          </a:p>
          <a:p>
            <a:pPr marL="0" marR="0" indent="0" algn="just">
              <a:lnSpc>
                <a:spcPct val="150000"/>
              </a:lnSpc>
              <a:spcBef>
                <a:spcPts val="0"/>
              </a:spcBef>
              <a:spcAft>
                <a:spcPts val="0"/>
              </a:spcAft>
              <a:buNone/>
              <a:tabLst>
                <a:tab pos="1352550" algn="l"/>
              </a:tabLst>
            </a:pPr>
            <a:endParaRPr lang="en-US" sz="2400" b="1" dirty="0" smtClean="0">
              <a:solidFill>
                <a:prstClr val="black"/>
              </a:solidFill>
              <a:latin typeface="Times New Roman"/>
              <a:ea typeface="Times New Roman"/>
              <a:cs typeface="+mj-cs"/>
            </a:endParaRPr>
          </a:p>
          <a:p>
            <a:pPr marL="0" marR="0" indent="0" algn="just">
              <a:lnSpc>
                <a:spcPct val="150000"/>
              </a:lnSpc>
              <a:spcBef>
                <a:spcPts val="0"/>
              </a:spcBef>
              <a:spcAft>
                <a:spcPts val="0"/>
              </a:spcAft>
              <a:buNone/>
              <a:tabLst>
                <a:tab pos="1352550" algn="l"/>
              </a:tabLst>
            </a:pPr>
            <a:endParaRPr lang="en-US" sz="2200" dirty="0">
              <a:effectLst/>
              <a:latin typeface="Times New Roman"/>
              <a:ea typeface="Times New Roman"/>
            </a:endParaRPr>
          </a:p>
        </p:txBody>
      </p:sp>
    </p:spTree>
    <p:extLst>
      <p:ext uri="{BB962C8B-B14F-4D97-AF65-F5344CB8AC3E}">
        <p14:creationId xmlns:p14="http://schemas.microsoft.com/office/powerpoint/2010/main" val="3601525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marL="0" lvl="0" indent="0" algn="just">
              <a:lnSpc>
                <a:spcPct val="150000"/>
              </a:lnSpc>
              <a:spcBef>
                <a:spcPts val="0"/>
              </a:spcBef>
              <a:buNone/>
            </a:pPr>
            <a:r>
              <a:rPr lang="en-US" sz="3300" b="1" dirty="0" smtClean="0">
                <a:solidFill>
                  <a:prstClr val="black"/>
                </a:solidFill>
                <a:latin typeface="Times New Roman"/>
                <a:ea typeface="Times New Roman"/>
                <a:cs typeface="+mj-cs"/>
              </a:rPr>
              <a:t>5.Evaluator</a:t>
            </a:r>
          </a:p>
          <a:p>
            <a:pPr marL="0" lvl="0" indent="0" algn="just">
              <a:lnSpc>
                <a:spcPct val="150000"/>
              </a:lnSpc>
              <a:spcBef>
                <a:spcPts val="0"/>
              </a:spcBef>
              <a:buNone/>
            </a:pPr>
            <a:r>
              <a:rPr lang="en-US" sz="2400" dirty="0" smtClean="0">
                <a:effectLst/>
                <a:latin typeface="Times New Roman"/>
                <a:ea typeface="Times New Roman"/>
              </a:rPr>
              <a:t>Group needs to be evaluated at each phase. </a:t>
            </a:r>
            <a:r>
              <a:rPr lang="en-US" sz="2400" b="1" dirty="0" smtClean="0">
                <a:effectLst/>
                <a:latin typeface="Times New Roman"/>
                <a:ea typeface="Times New Roman"/>
              </a:rPr>
              <a:t>So as evaluator, group worker analyzes how various systems function and evaluates how well </a:t>
            </a:r>
            <a:r>
              <a:rPr lang="en-US" sz="2400" b="1" dirty="0" err="1" smtClean="0">
                <a:effectLst/>
                <a:latin typeface="Times New Roman"/>
                <a:ea typeface="Times New Roman"/>
              </a:rPr>
              <a:t>programmes</a:t>
            </a:r>
            <a:r>
              <a:rPr lang="en-US" sz="2400" b="1" dirty="0" smtClean="0">
                <a:effectLst/>
                <a:latin typeface="Times New Roman"/>
                <a:ea typeface="Times New Roman"/>
              </a:rPr>
              <a:t> and systems work</a:t>
            </a:r>
            <a:r>
              <a:rPr lang="en-US" sz="2400" dirty="0" smtClean="0">
                <a:effectLst/>
                <a:latin typeface="Times New Roman"/>
                <a:ea typeface="Times New Roman"/>
              </a:rPr>
              <a:t>. He/she also evaluates the effectiveness of his/her own interventions in the group struggle and thus identifies the loop holes in the enabling process and helps the group members to propose their solutions. </a:t>
            </a:r>
            <a:endParaRPr lang="en-US" sz="2400" dirty="0" smtClean="0">
              <a:latin typeface="Times New Roman"/>
              <a:ea typeface="Times New Roman"/>
            </a:endParaRPr>
          </a:p>
          <a:p>
            <a:pPr marL="0" lvl="0" indent="0" algn="just">
              <a:lnSpc>
                <a:spcPct val="150000"/>
              </a:lnSpc>
              <a:spcBef>
                <a:spcPts val="0"/>
              </a:spcBef>
              <a:buNone/>
            </a:pPr>
            <a:r>
              <a:rPr lang="en-US" sz="3000" b="1" dirty="0" smtClean="0">
                <a:solidFill>
                  <a:prstClr val="black"/>
                </a:solidFill>
                <a:latin typeface="Times New Roman"/>
                <a:ea typeface="Times New Roman"/>
                <a:cs typeface="+mj-cs"/>
              </a:rPr>
              <a:t>6.Facilitator</a:t>
            </a:r>
            <a:endParaRPr lang="en-US" sz="3000" dirty="0">
              <a:solidFill>
                <a:prstClr val="black"/>
              </a:solidFill>
              <a:latin typeface="Times New Roman"/>
              <a:ea typeface="Times New Roman"/>
            </a:endParaRPr>
          </a:p>
          <a:p>
            <a:pPr marL="0" lvl="0" indent="0" algn="just">
              <a:lnSpc>
                <a:spcPct val="150000"/>
              </a:lnSpc>
              <a:spcBef>
                <a:spcPts val="0"/>
              </a:spcBef>
              <a:buNone/>
            </a:pPr>
            <a:r>
              <a:rPr lang="en-US" sz="2400" dirty="0" smtClean="0">
                <a:solidFill>
                  <a:prstClr val="black"/>
                </a:solidFill>
                <a:latin typeface="Times New Roman"/>
                <a:ea typeface="Times New Roman"/>
              </a:rPr>
              <a:t>In </a:t>
            </a:r>
            <a:r>
              <a:rPr lang="en-US" sz="2400" dirty="0">
                <a:solidFill>
                  <a:prstClr val="black"/>
                </a:solidFill>
                <a:latin typeface="Times New Roman"/>
                <a:ea typeface="Times New Roman"/>
              </a:rPr>
              <a:t>this role, the group worker becomes a facilitator by assuming the responsibility of expediting the change effort by bringing together people (either in a same group, or two different groups) and line of communications, channeling their activities and resources, and providing them with access to expertise. </a:t>
            </a:r>
          </a:p>
          <a:p>
            <a:pPr marL="0" marR="0" indent="0" algn="just">
              <a:lnSpc>
                <a:spcPct val="150000"/>
              </a:lnSpc>
              <a:spcBef>
                <a:spcPts val="0"/>
              </a:spcBef>
              <a:spcAft>
                <a:spcPts val="0"/>
              </a:spcAft>
              <a:buNone/>
            </a:pPr>
            <a:endParaRPr lang="en-US" sz="2000" dirty="0">
              <a:effectLst/>
              <a:latin typeface="Times New Roman"/>
              <a:ea typeface="Times New Roman"/>
            </a:endParaRPr>
          </a:p>
        </p:txBody>
      </p:sp>
    </p:spTree>
    <p:extLst>
      <p:ext uri="{BB962C8B-B14F-4D97-AF65-F5344CB8AC3E}">
        <p14:creationId xmlns:p14="http://schemas.microsoft.com/office/powerpoint/2010/main" val="4259505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92500" lnSpcReduction="10000"/>
          </a:bodyPr>
          <a:lstStyle/>
          <a:p>
            <a:pPr marL="0" indent="0" algn="just">
              <a:lnSpc>
                <a:spcPct val="150000"/>
              </a:lnSpc>
              <a:spcBef>
                <a:spcPts val="0"/>
              </a:spcBef>
              <a:buNone/>
            </a:pPr>
            <a:r>
              <a:rPr lang="en-US" sz="2800" b="1" dirty="0" smtClean="0">
                <a:latin typeface="Times New Roman" pitchFamily="18" charset="0"/>
                <a:ea typeface="Times New Roman"/>
                <a:cs typeface="Times New Roman" pitchFamily="18" charset="0"/>
              </a:rPr>
              <a:t>7</a:t>
            </a:r>
            <a:r>
              <a:rPr lang="en-US" sz="2800" b="1" dirty="0">
                <a:latin typeface="Times New Roman" pitchFamily="18" charset="0"/>
                <a:ea typeface="Times New Roman"/>
                <a:cs typeface="Times New Roman" pitchFamily="18" charset="0"/>
              </a:rPr>
              <a:t>. </a:t>
            </a:r>
            <a:r>
              <a:rPr lang="en-US" sz="2800" b="1" dirty="0" smtClean="0">
                <a:latin typeface="Times New Roman" pitchFamily="18" charset="0"/>
                <a:ea typeface="Times New Roman"/>
                <a:cs typeface="Times New Roman" pitchFamily="18" charset="0"/>
              </a:rPr>
              <a:t>Convener and Mediator</a:t>
            </a:r>
            <a:endParaRPr lang="en-US" sz="2800" dirty="0">
              <a:latin typeface="Times New Roman" pitchFamily="18" charset="0"/>
              <a:cs typeface="Times New Roman" pitchFamily="18" charset="0"/>
            </a:endParaRPr>
          </a:p>
          <a:p>
            <a:pPr marL="0" marR="0" indent="0" algn="just">
              <a:lnSpc>
                <a:spcPct val="150000"/>
              </a:lnSpc>
              <a:spcBef>
                <a:spcPts val="0"/>
              </a:spcBef>
              <a:spcAft>
                <a:spcPts val="0"/>
              </a:spcAft>
              <a:buNone/>
            </a:pPr>
            <a:r>
              <a:rPr lang="en-US" sz="2600" dirty="0" smtClean="0">
                <a:effectLst/>
                <a:latin typeface="Times New Roman"/>
                <a:ea typeface="Times New Roman"/>
              </a:rPr>
              <a:t>In the convener and mediator roles, social group worker uses networking strategies to coordinate and develop services. When conflicts arise among members, group worker uses mediation skills to resolve differences. </a:t>
            </a:r>
            <a:r>
              <a:rPr lang="en-US" sz="2600" b="1" dirty="0" smtClean="0">
                <a:effectLst/>
                <a:latin typeface="Times New Roman"/>
                <a:ea typeface="Times New Roman"/>
              </a:rPr>
              <a:t>He/she also develops association or partnerships among diverse groups and organizations around common purposes or shared goals</a:t>
            </a:r>
            <a:r>
              <a:rPr lang="en-US" sz="2600" dirty="0" smtClean="0">
                <a:effectLst/>
                <a:latin typeface="Times New Roman"/>
                <a:ea typeface="Times New Roman"/>
              </a:rPr>
              <a:t>.</a:t>
            </a:r>
          </a:p>
          <a:p>
            <a:pPr marL="0" marR="0" indent="0" algn="just">
              <a:lnSpc>
                <a:spcPct val="150000"/>
              </a:lnSpc>
              <a:spcBef>
                <a:spcPts val="0"/>
              </a:spcBef>
              <a:spcAft>
                <a:spcPts val="0"/>
              </a:spcAft>
              <a:buNone/>
            </a:pPr>
            <a:r>
              <a:rPr lang="en-US" sz="2800" b="1" dirty="0" smtClean="0">
                <a:solidFill>
                  <a:prstClr val="black"/>
                </a:solidFill>
                <a:latin typeface="Times New Roman"/>
                <a:ea typeface="Times New Roman"/>
                <a:cs typeface="+mj-cs"/>
              </a:rPr>
              <a:t>8.Trainer</a:t>
            </a:r>
          </a:p>
          <a:p>
            <a:pPr marL="0" lvl="0" indent="0" algn="just">
              <a:lnSpc>
                <a:spcPct val="150000"/>
              </a:lnSpc>
              <a:spcBef>
                <a:spcPts val="0"/>
              </a:spcBef>
              <a:buNone/>
            </a:pPr>
            <a:r>
              <a:rPr lang="en-US" sz="2600" dirty="0" smtClean="0">
                <a:solidFill>
                  <a:prstClr val="black"/>
                </a:solidFill>
                <a:latin typeface="Times New Roman"/>
                <a:ea typeface="Times New Roman"/>
              </a:rPr>
              <a:t>Social </a:t>
            </a:r>
            <a:r>
              <a:rPr lang="en-US" sz="2600" dirty="0">
                <a:solidFill>
                  <a:prstClr val="black"/>
                </a:solidFill>
                <a:latin typeface="Times New Roman"/>
                <a:ea typeface="Times New Roman"/>
              </a:rPr>
              <a:t>group worker as a trainer, makes presentations, serves as panelist, conducts public forums and facilitates workshops and sessions. Ideally, training adds to participants, base of strength, enhances their skills, and promotes their competency.</a:t>
            </a:r>
          </a:p>
          <a:p>
            <a:pPr marL="0" marR="0" indent="0" algn="just">
              <a:lnSpc>
                <a:spcPct val="150000"/>
              </a:lnSpc>
              <a:spcBef>
                <a:spcPts val="0"/>
              </a:spcBef>
              <a:spcAft>
                <a:spcPts val="0"/>
              </a:spcAft>
              <a:buNone/>
            </a:pPr>
            <a:endParaRPr lang="en-US" sz="2000" dirty="0">
              <a:effectLst/>
              <a:latin typeface="Times New Roman"/>
              <a:ea typeface="Times New Roman"/>
            </a:endParaRPr>
          </a:p>
        </p:txBody>
      </p:sp>
    </p:spTree>
    <p:extLst>
      <p:ext uri="{BB962C8B-B14F-4D97-AF65-F5344CB8AC3E}">
        <p14:creationId xmlns:p14="http://schemas.microsoft.com/office/powerpoint/2010/main" val="40320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25000" lnSpcReduction="20000"/>
          </a:bodyPr>
          <a:lstStyle/>
          <a:p>
            <a:pPr marL="0" lvl="0" indent="0" algn="just">
              <a:lnSpc>
                <a:spcPct val="150000"/>
              </a:lnSpc>
              <a:spcBef>
                <a:spcPts val="0"/>
              </a:spcBef>
              <a:buNone/>
            </a:pPr>
            <a:r>
              <a:rPr lang="en-US" sz="9600" b="1" dirty="0" smtClean="0">
                <a:latin typeface="Times New Roman"/>
                <a:ea typeface="Times New Roman"/>
              </a:rPr>
              <a:t>9.Programme Planner</a:t>
            </a:r>
          </a:p>
          <a:p>
            <a:pPr marL="0" lvl="0" indent="0" algn="just">
              <a:lnSpc>
                <a:spcPct val="150000"/>
              </a:lnSpc>
              <a:spcBef>
                <a:spcPts val="0"/>
              </a:spcBef>
              <a:buNone/>
            </a:pPr>
            <a:r>
              <a:rPr lang="en-US" sz="9600" dirty="0" smtClean="0">
                <a:effectLst/>
                <a:latin typeface="Times New Roman"/>
                <a:ea typeface="Times New Roman"/>
              </a:rPr>
              <a:t>Sometimes a group may not be conscious of the </a:t>
            </a:r>
            <a:r>
              <a:rPr lang="en-US" sz="9600" dirty="0" err="1" smtClean="0">
                <a:effectLst/>
                <a:latin typeface="Times New Roman"/>
                <a:ea typeface="Times New Roman"/>
              </a:rPr>
              <a:t>programme</a:t>
            </a:r>
            <a:r>
              <a:rPr lang="en-US" sz="9600" dirty="0" smtClean="0">
                <a:effectLst/>
                <a:latin typeface="Times New Roman"/>
                <a:ea typeface="Times New Roman"/>
              </a:rPr>
              <a:t> suitable for its members. In such situation, the group worker has to intervene in the group as a </a:t>
            </a:r>
            <a:r>
              <a:rPr lang="en-US" sz="9600" dirty="0" err="1" smtClean="0">
                <a:effectLst/>
                <a:latin typeface="Times New Roman"/>
                <a:ea typeface="Times New Roman"/>
              </a:rPr>
              <a:t>programme</a:t>
            </a:r>
            <a:r>
              <a:rPr lang="en-US" sz="9600" dirty="0" smtClean="0">
                <a:effectLst/>
                <a:latin typeface="Times New Roman"/>
                <a:ea typeface="Times New Roman"/>
              </a:rPr>
              <a:t> planner and help the group members to plan the most appropriate </a:t>
            </a:r>
            <a:r>
              <a:rPr lang="en-US" sz="9600" dirty="0" err="1" smtClean="0">
                <a:effectLst/>
                <a:latin typeface="Times New Roman"/>
                <a:ea typeface="Times New Roman"/>
              </a:rPr>
              <a:t>programmes</a:t>
            </a:r>
            <a:r>
              <a:rPr lang="en-US" sz="9600" dirty="0" smtClean="0">
                <a:effectLst/>
                <a:latin typeface="Times New Roman"/>
                <a:ea typeface="Times New Roman"/>
              </a:rPr>
              <a:t>.</a:t>
            </a:r>
            <a:r>
              <a:rPr lang="en-US" sz="9600" b="1" dirty="0">
                <a:solidFill>
                  <a:prstClr val="black"/>
                </a:solidFill>
                <a:latin typeface="Times New Roman"/>
                <a:ea typeface="Times New Roman"/>
                <a:cs typeface="+mj-cs"/>
              </a:rPr>
              <a:t> </a:t>
            </a:r>
            <a:endParaRPr lang="en-US" sz="6000" b="1" dirty="0" smtClean="0">
              <a:solidFill>
                <a:prstClr val="black"/>
              </a:solidFill>
              <a:latin typeface="Times New Roman"/>
              <a:ea typeface="Times New Roman"/>
              <a:cs typeface="+mj-cs"/>
            </a:endParaRPr>
          </a:p>
          <a:p>
            <a:pPr marL="0" lvl="0" indent="0" algn="just">
              <a:lnSpc>
                <a:spcPct val="150000"/>
              </a:lnSpc>
              <a:spcBef>
                <a:spcPts val="0"/>
              </a:spcBef>
              <a:buNone/>
            </a:pPr>
            <a:r>
              <a:rPr lang="en-US" sz="9600" b="1" dirty="0" smtClean="0">
                <a:solidFill>
                  <a:prstClr val="black"/>
                </a:solidFill>
                <a:latin typeface="Times New Roman"/>
                <a:ea typeface="Times New Roman"/>
                <a:cs typeface="+mj-cs"/>
              </a:rPr>
              <a:t>10.Stimulator</a:t>
            </a:r>
          </a:p>
          <a:p>
            <a:pPr marL="0" lvl="0" indent="0" algn="just">
              <a:lnSpc>
                <a:spcPct val="150000"/>
              </a:lnSpc>
              <a:spcBef>
                <a:spcPts val="0"/>
              </a:spcBef>
              <a:buNone/>
            </a:pPr>
            <a:r>
              <a:rPr lang="en-US" sz="9600" dirty="0" smtClean="0">
                <a:solidFill>
                  <a:prstClr val="black"/>
                </a:solidFill>
                <a:latin typeface="Times New Roman"/>
                <a:ea typeface="Times New Roman"/>
              </a:rPr>
              <a:t>In </a:t>
            </a:r>
            <a:r>
              <a:rPr lang="en-US" sz="9600" dirty="0">
                <a:solidFill>
                  <a:prstClr val="black"/>
                </a:solidFill>
                <a:latin typeface="Times New Roman"/>
                <a:ea typeface="Times New Roman"/>
              </a:rPr>
              <a:t>each group, few group members may be indifferent to the group </a:t>
            </a:r>
            <a:r>
              <a:rPr lang="en-US" sz="9600" dirty="0" err="1">
                <a:solidFill>
                  <a:prstClr val="black"/>
                </a:solidFill>
                <a:latin typeface="Times New Roman"/>
                <a:ea typeface="Times New Roman"/>
              </a:rPr>
              <a:t>programme</a:t>
            </a:r>
            <a:r>
              <a:rPr lang="en-US" sz="9600" dirty="0">
                <a:solidFill>
                  <a:prstClr val="black"/>
                </a:solidFill>
                <a:latin typeface="Times New Roman"/>
                <a:ea typeface="Times New Roman"/>
              </a:rPr>
              <a:t> due to constant failure and frustrations. They either are not ready to participate in the group process or are unable to do so because of several phobias. In such situation, the group worker plays the role of stimulator. He helps them in enhancing their capacities and motivates them for future success.</a:t>
            </a:r>
          </a:p>
          <a:p>
            <a:pPr marL="0" indent="0" algn="just">
              <a:lnSpc>
                <a:spcPct val="150000"/>
              </a:lnSpc>
              <a:spcBef>
                <a:spcPts val="0"/>
              </a:spcBef>
              <a:buNone/>
            </a:pPr>
            <a:endParaRPr lang="en-US" sz="6000" dirty="0" smtClean="0">
              <a:effectLst/>
              <a:latin typeface="Times New Roman"/>
              <a:ea typeface="Times New Roman"/>
            </a:endParaRPr>
          </a:p>
          <a:p>
            <a:pPr marL="0" indent="0" algn="just">
              <a:lnSpc>
                <a:spcPct val="150000"/>
              </a:lnSpc>
              <a:spcBef>
                <a:spcPts val="0"/>
              </a:spcBef>
              <a:buNone/>
            </a:pPr>
            <a:endParaRPr lang="en-US" sz="2400" dirty="0">
              <a:effectLst/>
              <a:latin typeface="Times New Roman"/>
              <a:ea typeface="Times New Roman"/>
            </a:endParaRPr>
          </a:p>
        </p:txBody>
      </p:sp>
    </p:spTree>
    <p:extLst>
      <p:ext uri="{BB962C8B-B14F-4D97-AF65-F5344CB8AC3E}">
        <p14:creationId xmlns:p14="http://schemas.microsoft.com/office/powerpoint/2010/main" val="2753781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500</Words>
  <Application>Microsoft Office PowerPoint</Application>
  <PresentationFormat>On-screen Show (4:3)</PresentationFormat>
  <Paragraphs>21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Abdul Rehman</cp:lastModifiedBy>
  <cp:revision>12</cp:revision>
  <dcterms:created xsi:type="dcterms:W3CDTF">2020-05-07T22:01:17Z</dcterms:created>
  <dcterms:modified xsi:type="dcterms:W3CDTF">2020-05-08T20:21:34Z</dcterms:modified>
</cp:coreProperties>
</file>